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56" r:id="rId5"/>
    <p:sldId id="261" r:id="rId6"/>
    <p:sldId id="260" r:id="rId7"/>
    <p:sldId id="270" r:id="rId8"/>
    <p:sldId id="262" r:id="rId9"/>
    <p:sldId id="263" r:id="rId10"/>
    <p:sldId id="265" r:id="rId11"/>
    <p:sldId id="264" r:id="rId12"/>
    <p:sldId id="271" r:id="rId13"/>
    <p:sldId id="272" r:id="rId14"/>
    <p:sldId id="268" r:id="rId15"/>
    <p:sldId id="269" r:id="rId16"/>
    <p:sldId id="267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EB9-39FC-44D7-ADE6-A8136EC69234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E78A681-4306-4512-AE7C-31A35C9B1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80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EB9-39FC-44D7-ADE6-A8136EC69234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78A681-4306-4512-AE7C-31A35C9B1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42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EB9-39FC-44D7-ADE6-A8136EC69234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78A681-4306-4512-AE7C-31A35C9B1CF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589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EB9-39FC-44D7-ADE6-A8136EC69234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78A681-4306-4512-AE7C-31A35C9B1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701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EB9-39FC-44D7-ADE6-A8136EC69234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78A681-4306-4512-AE7C-31A35C9B1CF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078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EB9-39FC-44D7-ADE6-A8136EC69234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78A681-4306-4512-AE7C-31A35C9B1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52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EB9-39FC-44D7-ADE6-A8136EC69234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A681-4306-4512-AE7C-31A35C9B1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7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EB9-39FC-44D7-ADE6-A8136EC69234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A681-4306-4512-AE7C-31A35C9B1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56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EB9-39FC-44D7-ADE6-A8136EC69234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A681-4306-4512-AE7C-31A35C9B1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98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EB9-39FC-44D7-ADE6-A8136EC69234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78A681-4306-4512-AE7C-31A35C9B1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EB9-39FC-44D7-ADE6-A8136EC69234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E78A681-4306-4512-AE7C-31A35C9B1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EB9-39FC-44D7-ADE6-A8136EC69234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E78A681-4306-4512-AE7C-31A35C9B1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9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EB9-39FC-44D7-ADE6-A8136EC69234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A681-4306-4512-AE7C-31A35C9B1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79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EB9-39FC-44D7-ADE6-A8136EC69234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A681-4306-4512-AE7C-31A35C9B1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60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EB9-39FC-44D7-ADE6-A8136EC69234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A681-4306-4512-AE7C-31A35C9B1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38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EB9-39FC-44D7-ADE6-A8136EC69234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78A681-4306-4512-AE7C-31A35C9B1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47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A6EB9-39FC-44D7-ADE6-A8136EC69234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E78A681-4306-4512-AE7C-31A35C9B1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8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DA5086-1180-4299-8942-34BAB5588122}"/>
              </a:ext>
            </a:extLst>
          </p:cNvPr>
          <p:cNvSpPr txBox="1"/>
          <p:nvPr/>
        </p:nvSpPr>
        <p:spPr>
          <a:xfrm>
            <a:off x="4083728" y="2263805"/>
            <a:ext cx="5637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0070C0"/>
                </a:solidFill>
              </a:rPr>
              <a:t>Тема урока </a:t>
            </a:r>
            <a:br>
              <a:rPr lang="ru-RU" sz="4000" b="1" i="1" dirty="0">
                <a:solidFill>
                  <a:srgbClr val="0070C0"/>
                </a:solidFill>
              </a:rPr>
            </a:br>
            <a:r>
              <a:rPr lang="ru-RU" sz="4000" b="1" i="1" dirty="0">
                <a:solidFill>
                  <a:srgbClr val="0070C0"/>
                </a:solidFill>
              </a:rPr>
              <a:t>«Способы записи алгоритмов»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C2EE7C-F8ED-4446-A7F3-A85C085ED4D6}"/>
              </a:ext>
            </a:extLst>
          </p:cNvPr>
          <p:cNvSpPr/>
          <p:nvPr/>
        </p:nvSpPr>
        <p:spPr>
          <a:xfrm>
            <a:off x="6807103" y="357299"/>
            <a:ext cx="52487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Основы алгоритмизации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4321C-D51A-426D-BAD8-73D1B1234D50}"/>
              </a:ext>
            </a:extLst>
          </p:cNvPr>
          <p:cNvSpPr txBox="1"/>
          <p:nvPr/>
        </p:nvSpPr>
        <p:spPr>
          <a:xfrm>
            <a:off x="9346481" y="5095782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Учитель: </a:t>
            </a:r>
            <a:r>
              <a:rPr lang="ru-RU" dirty="0" err="1"/>
              <a:t>Гайгалов</a:t>
            </a:r>
            <a:r>
              <a:rPr lang="ru-RU" dirty="0"/>
              <a:t> Д.Е.</a:t>
            </a:r>
          </a:p>
        </p:txBody>
      </p:sp>
    </p:spTree>
    <p:extLst>
      <p:ext uri="{BB962C8B-B14F-4D97-AF65-F5344CB8AC3E}">
        <p14:creationId xmlns:p14="http://schemas.microsoft.com/office/powerpoint/2010/main" val="301415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418C2635-A628-4C93-BA63-ED8A0A5D089C}"/>
              </a:ext>
            </a:extLst>
          </p:cNvPr>
          <p:cNvSpPr>
            <a:spLocks/>
          </p:cNvSpPr>
          <p:nvPr/>
        </p:nvSpPr>
        <p:spPr bwMode="auto">
          <a:xfrm>
            <a:off x="2713839" y="175352"/>
            <a:ext cx="8218487" cy="109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0070C0"/>
                </a:solidFill>
              </a:rPr>
              <a:t>Блок-схема </a:t>
            </a:r>
            <a:br>
              <a:rPr lang="ru-RU" altLang="ru-RU" sz="4000" b="1" dirty="0">
                <a:solidFill>
                  <a:srgbClr val="0070C0"/>
                </a:solidFill>
              </a:rPr>
            </a:br>
            <a:r>
              <a:rPr lang="ru-RU" altLang="ru-RU" sz="4000" b="1" dirty="0">
                <a:solidFill>
                  <a:srgbClr val="0070C0"/>
                </a:solidFill>
              </a:rPr>
              <a:t>выбрать из двух чисел меньшее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57C448-9A50-45D1-922A-70B2CB24BE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3" t="12477" r="14648"/>
          <a:stretch/>
        </p:blipFill>
        <p:spPr>
          <a:xfrm>
            <a:off x="4513278" y="1492190"/>
            <a:ext cx="4337108" cy="48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3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089DB441-89DB-47EB-B933-5786013911FA}"/>
              </a:ext>
            </a:extLst>
          </p:cNvPr>
          <p:cNvSpPr>
            <a:spLocks/>
          </p:cNvSpPr>
          <p:nvPr/>
        </p:nvSpPr>
        <p:spPr bwMode="auto">
          <a:xfrm>
            <a:off x="2841458" y="213927"/>
            <a:ext cx="82184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0070C0"/>
                </a:solidFill>
              </a:rPr>
              <a:t>Алгоритмические языки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16131E58-2574-4A9C-99D4-906C91F75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26" y="1069589"/>
            <a:ext cx="9181066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Arial" panose="020B0604020202020204" pitchFamily="34" charset="0"/>
              </a:rPr>
              <a:t>Алгоритмические языки</a:t>
            </a:r>
            <a:r>
              <a:rPr lang="ru-RU" altLang="ru-RU" sz="2200" dirty="0">
                <a:latin typeface="Arial" panose="020B0604020202020204" pitchFamily="34" charset="0"/>
              </a:rPr>
              <a:t> - формальные языки, предназначенные для записи алгоритмов </a:t>
            </a:r>
            <a:br>
              <a:rPr lang="ru-RU" altLang="ru-RU" sz="2200" dirty="0">
                <a:latin typeface="Arial" panose="020B0604020202020204" pitchFamily="34" charset="0"/>
              </a:rPr>
            </a:br>
            <a:r>
              <a:rPr lang="ru-RU" altLang="ru-RU" sz="2200" dirty="0">
                <a:latin typeface="Arial" panose="020B0604020202020204" pitchFamily="34" charset="0"/>
              </a:rPr>
              <a:t>(школьный алгоритмический язык, Паскаль, Си, Фортран…) </a:t>
            </a:r>
          </a:p>
        </p:txBody>
      </p:sp>
      <p:sp>
        <p:nvSpPr>
          <p:cNvPr id="4" name="Line 8">
            <a:extLst>
              <a:ext uri="{FF2B5EF4-FFF2-40B4-BE49-F238E27FC236}">
                <a16:creationId xmlns:a16="http://schemas.microsoft.com/office/drawing/2014/main" id="{A181B6C2-3937-4E6D-AB21-D7346C5F82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6665" y="3110319"/>
            <a:ext cx="1588" cy="1871663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61A97ADF-AF8D-49BF-9697-D1A3F9C65D40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2841458" y="3866764"/>
            <a:ext cx="0" cy="503238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AutoShape 16">
            <a:extLst>
              <a:ext uri="{FF2B5EF4-FFF2-40B4-BE49-F238E27FC236}">
                <a16:creationId xmlns:a16="http://schemas.microsoft.com/office/drawing/2014/main" id="{3C6E9128-2171-4458-A0E4-D7B3B9CF3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3527" y="2894421"/>
            <a:ext cx="4103687" cy="7207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Набор используемых символов</a:t>
            </a:r>
          </a:p>
        </p:txBody>
      </p:sp>
      <p:sp>
        <p:nvSpPr>
          <p:cNvPr id="7" name="AutoShape 17">
            <a:extLst>
              <a:ext uri="{FF2B5EF4-FFF2-40B4-BE49-F238E27FC236}">
                <a16:creationId xmlns:a16="http://schemas.microsoft.com/office/drawing/2014/main" id="{B8A6CEC1-EBAA-4567-A906-40B305AB4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3527" y="3831046"/>
            <a:ext cx="4103687" cy="7207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Система правил образования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конструкций языка</a:t>
            </a:r>
          </a:p>
        </p:txBody>
      </p:sp>
      <p:sp>
        <p:nvSpPr>
          <p:cNvPr id="8" name="AutoShape 18">
            <a:extLst>
              <a:ext uri="{FF2B5EF4-FFF2-40B4-BE49-F238E27FC236}">
                <a16:creationId xmlns:a16="http://schemas.microsoft.com/office/drawing/2014/main" id="{369EE009-BE41-4A73-81E0-36DB92C84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3527" y="4766083"/>
            <a:ext cx="4103687" cy="1008063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Система правил, определяющих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смысл и способ употребления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конструкций языка</a:t>
            </a:r>
            <a:r>
              <a:rPr lang="ru-RU" altLang="ru-RU" sz="2200"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9" name="AutoShape 19">
            <a:extLst>
              <a:ext uri="{FF2B5EF4-FFF2-40B4-BE49-F238E27FC236}">
                <a16:creationId xmlns:a16="http://schemas.microsoft.com/office/drawing/2014/main" id="{0FBD93B4-6C56-4289-9EA3-DB6EAFE2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827" y="3183346"/>
            <a:ext cx="430212" cy="71437"/>
          </a:xfrm>
          <a:prstGeom prst="rightArrow">
            <a:avLst>
              <a:gd name="adj1" fmla="val 50000"/>
              <a:gd name="adj2" fmla="val 20199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" name="AutoShape 20">
            <a:extLst>
              <a:ext uri="{FF2B5EF4-FFF2-40B4-BE49-F238E27FC236}">
                <a16:creationId xmlns:a16="http://schemas.microsoft.com/office/drawing/2014/main" id="{1F5E6981-CB64-4706-9F0A-0688564EC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802" y="4118383"/>
            <a:ext cx="504825" cy="73025"/>
          </a:xfrm>
          <a:prstGeom prst="rightArrow">
            <a:avLst>
              <a:gd name="adj1" fmla="val 50000"/>
              <a:gd name="adj2" fmla="val 231875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1" name="AutoShape 21">
            <a:extLst>
              <a:ext uri="{FF2B5EF4-FFF2-40B4-BE49-F238E27FC236}">
                <a16:creationId xmlns:a16="http://schemas.microsoft.com/office/drawing/2014/main" id="{BE0B91B4-DF3A-4736-81DA-7FDDC871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802" y="5126446"/>
            <a:ext cx="504825" cy="73025"/>
          </a:xfrm>
          <a:prstGeom prst="rightArrow">
            <a:avLst>
              <a:gd name="adj1" fmla="val 50000"/>
              <a:gd name="adj2" fmla="val 231875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F46D7A8-6A9D-4378-9147-0778BC6C2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3077" y="3902483"/>
            <a:ext cx="2879725" cy="647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rgbClr val="FFFFFF"/>
                </a:solidFill>
                <a:latin typeface="Arial" charset="0"/>
                <a:cs typeface="Arial" charset="0"/>
              </a:rPr>
              <a:t>Синтаксис</a:t>
            </a: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DD5709B-3BB8-4762-A774-CF00819C2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3077" y="4766083"/>
            <a:ext cx="2879725" cy="647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rgbClr val="FFFFFF"/>
                </a:solidFill>
                <a:latin typeface="Arial" charset="0"/>
                <a:cs typeface="Arial" charset="0"/>
              </a:rPr>
              <a:t>Семантика</a:t>
            </a:r>
            <a:endParaRPr lang="ru-RU" sz="20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824391CE-FC93-468E-8103-057FAE808D24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2841458" y="4731952"/>
            <a:ext cx="0" cy="503238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AFC69E6F-904D-43BF-A15E-DF4CB5FF9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9589" y="2938871"/>
            <a:ext cx="2879725" cy="647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rgbClr val="FFFFFF"/>
                </a:solidFill>
                <a:latin typeface="Arial" charset="0"/>
                <a:cs typeface="Arial" charset="0"/>
              </a:rPr>
              <a:t>Алфавит</a:t>
            </a: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786DEA88-496A-446C-9AA7-654D75A3698B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2841458" y="2858702"/>
            <a:ext cx="0" cy="503238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10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8E5E26F-E092-44F3-908F-B70C62246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172" y="312534"/>
            <a:ext cx="8424862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latin typeface="Arial" charset="0"/>
                <a:cs typeface="Arial" charset="0"/>
              </a:rPr>
              <a:t>Общий вид программы на школьном алгоритмическом языке:</a:t>
            </a:r>
          </a:p>
          <a:p>
            <a:pPr indent="4572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200" b="1" dirty="0" err="1">
                <a:latin typeface="Arial" charset="0"/>
                <a:cs typeface="Arial" charset="0"/>
              </a:rPr>
              <a:t>алг</a:t>
            </a:r>
            <a:r>
              <a:rPr lang="ru-RU" sz="2200" dirty="0">
                <a:latin typeface="Arial" charset="0"/>
                <a:cs typeface="Arial" charset="0"/>
              </a:rPr>
              <a:t> &lt;название алгоритма&gt;</a:t>
            </a:r>
          </a:p>
          <a:p>
            <a:pPr indent="457200">
              <a:lnSpc>
                <a:spcPct val="90000"/>
              </a:lnSpc>
              <a:defRPr/>
            </a:pPr>
            <a:r>
              <a:rPr lang="ru-RU" sz="2200" b="1" dirty="0" err="1">
                <a:latin typeface="Arial" charset="0"/>
                <a:cs typeface="Arial" charset="0"/>
              </a:rPr>
              <a:t>нач</a:t>
            </a:r>
            <a:endParaRPr lang="ru-RU" sz="2200" b="1" dirty="0">
              <a:latin typeface="Arial" charset="0"/>
              <a:cs typeface="Arial" charset="0"/>
            </a:endParaRPr>
          </a:p>
          <a:p>
            <a:pPr indent="457200">
              <a:lnSpc>
                <a:spcPct val="90000"/>
              </a:lnSpc>
              <a:defRPr/>
            </a:pPr>
            <a:r>
              <a:rPr lang="ru-RU" sz="2200" dirty="0">
                <a:latin typeface="Arial" charset="0"/>
                <a:cs typeface="Arial" charset="0"/>
              </a:rPr>
              <a:t>      &lt;последовательность команд&gt;</a:t>
            </a:r>
          </a:p>
          <a:p>
            <a:pPr indent="457200">
              <a:lnSpc>
                <a:spcPct val="90000"/>
              </a:lnSpc>
              <a:defRPr/>
            </a:pPr>
            <a:r>
              <a:rPr lang="ru-RU" sz="2200" b="1" dirty="0">
                <a:latin typeface="Arial" charset="0"/>
                <a:cs typeface="Arial" charset="0"/>
              </a:rPr>
              <a:t>кон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EF2A0FE0-B29C-4808-8CD4-274D76183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284" y="2277611"/>
            <a:ext cx="7132637" cy="4076700"/>
          </a:xfrm>
          <a:prstGeom prst="rect">
            <a:avLst/>
          </a:prstGeom>
          <a:noFill/>
          <a:ln w="38100">
            <a:solidFill>
              <a:srgbClr val="018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10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65">
            <a:extLst>
              <a:ext uri="{FF2B5EF4-FFF2-40B4-BE49-F238E27FC236}">
                <a16:creationId xmlns:a16="http://schemas.microsoft.com/office/drawing/2014/main" id="{01DF618C-8E8D-4C01-9E67-98BAC6A1A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227" y="1146175"/>
            <a:ext cx="81359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1. Представьте в виде </a:t>
            </a:r>
            <a:r>
              <a:rPr lang="ru-RU" altLang="ru-RU" sz="2400" dirty="0">
                <a:solidFill>
                  <a:srgbClr val="C00000"/>
                </a:solidFill>
                <a:latin typeface="Arial" panose="020B0604020202020204" pitchFamily="34" charset="0"/>
              </a:rPr>
              <a:t>построчной записи </a:t>
            </a:r>
            <a:r>
              <a:rPr lang="ru-RU" altLang="ru-RU" sz="2400" dirty="0">
                <a:latin typeface="Arial" panose="020B0604020202020204" pitchFamily="34" charset="0"/>
              </a:rPr>
              <a:t>алгоритм решения следующей задачи: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«Имеются четыре арбуза различной массы. Как, пользуясь чашечными весами без гирь, путём не более пяти взвешиваний расположить их по возрастанию веса?».</a:t>
            </a:r>
          </a:p>
        </p:txBody>
      </p:sp>
      <p:sp>
        <p:nvSpPr>
          <p:cNvPr id="3" name="Text Box 466">
            <a:extLst>
              <a:ext uri="{FF2B5EF4-FFF2-40B4-BE49-F238E27FC236}">
                <a16:creationId xmlns:a16="http://schemas.microsoft.com/office/drawing/2014/main" id="{F552360E-1105-481A-853B-563F21333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9669" y="4052727"/>
            <a:ext cx="81359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2. Представьте с помощью </a:t>
            </a:r>
            <a:r>
              <a:rPr lang="ru-RU" altLang="ru-RU" sz="2400" dirty="0">
                <a:solidFill>
                  <a:srgbClr val="C00000"/>
                </a:solidFill>
                <a:latin typeface="Arial" panose="020B0604020202020204" pitchFamily="34" charset="0"/>
              </a:rPr>
              <a:t>блок-схемы</a:t>
            </a:r>
            <a:r>
              <a:rPr lang="ru-RU" altLang="ru-RU" sz="2400" dirty="0">
                <a:latin typeface="Arial" panose="020B0604020202020204" pitchFamily="34" charset="0"/>
              </a:rPr>
              <a:t> алгоритм решения следующей задачи: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«Из трёх монет одинакового достоинства одна фальшивая (более лёгкая). Как её найти с помощью одного взвешивания на чашечных весах без гирь?».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C9B9CF64-A522-4212-BBAF-A44D6B535756}"/>
              </a:ext>
            </a:extLst>
          </p:cNvPr>
          <p:cNvSpPr>
            <a:spLocks/>
          </p:cNvSpPr>
          <p:nvPr/>
        </p:nvSpPr>
        <p:spPr bwMode="auto">
          <a:xfrm>
            <a:off x="2841458" y="213927"/>
            <a:ext cx="82184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70C0"/>
                </a:solidFill>
              </a:rPr>
              <a:t>Задачи для самостоятельного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408533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D2A4D6-1219-4D9F-9152-EB2CD4749818}"/>
              </a:ext>
            </a:extLst>
          </p:cNvPr>
          <p:cNvSpPr/>
          <p:nvPr/>
        </p:nvSpPr>
        <p:spPr>
          <a:xfrm>
            <a:off x="2965777" y="369404"/>
            <a:ext cx="74013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Среда программирования </a:t>
            </a:r>
            <a:r>
              <a:rPr lang="en-US" sz="32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Scratch</a:t>
            </a:r>
            <a:endParaRPr lang="ru-RU" sz="32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F646D7-F7B9-4DB5-98F7-E81035D615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419" r="78529" b="21327"/>
          <a:stretch/>
        </p:blipFill>
        <p:spPr>
          <a:xfrm>
            <a:off x="2965777" y="1586040"/>
            <a:ext cx="1609251" cy="19501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0407DB-406E-49A4-B753-685327CCE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24" t="19449" b="30887"/>
          <a:stretch/>
        </p:blipFill>
        <p:spPr>
          <a:xfrm>
            <a:off x="4330853" y="1586040"/>
            <a:ext cx="1702937" cy="18036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E6C8A2-D665-4504-A9E6-271ACC5E1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028" r="83211" b="21590"/>
          <a:stretch/>
        </p:blipFill>
        <p:spPr>
          <a:xfrm>
            <a:off x="7304033" y="1586040"/>
            <a:ext cx="1212082" cy="18429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CDE25C-A05F-407C-A580-4D5840C207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381" t="20795" b="29786"/>
          <a:stretch/>
        </p:blipFill>
        <p:spPr>
          <a:xfrm>
            <a:off x="8805413" y="1586041"/>
            <a:ext cx="1702938" cy="1847772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C989F12C-BBF3-4047-843A-B8AB77B4284B}"/>
              </a:ext>
            </a:extLst>
          </p:cNvPr>
          <p:cNvSpPr/>
          <p:nvPr/>
        </p:nvSpPr>
        <p:spPr>
          <a:xfrm>
            <a:off x="4236020" y="2532760"/>
            <a:ext cx="1609251" cy="935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1D6F9F9-B6A7-485E-B432-263DD94173E9}"/>
              </a:ext>
            </a:extLst>
          </p:cNvPr>
          <p:cNvSpPr/>
          <p:nvPr/>
        </p:nvSpPr>
        <p:spPr>
          <a:xfrm>
            <a:off x="8666805" y="2531933"/>
            <a:ext cx="1609251" cy="935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8E64B80-B2D3-47E0-AFEB-49E3E2A032FC}"/>
              </a:ext>
            </a:extLst>
          </p:cNvPr>
          <p:cNvSpPr/>
          <p:nvPr/>
        </p:nvSpPr>
        <p:spPr>
          <a:xfrm>
            <a:off x="7105448" y="1505483"/>
            <a:ext cx="1609251" cy="20306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3AA3CCF-D1BA-4332-9424-3680F00E5539}"/>
              </a:ext>
            </a:extLst>
          </p:cNvPr>
          <p:cNvSpPr/>
          <p:nvPr/>
        </p:nvSpPr>
        <p:spPr>
          <a:xfrm>
            <a:off x="2996090" y="1505484"/>
            <a:ext cx="1609251" cy="20933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95BA09-0718-42C5-9E96-E11D7042B8E1}"/>
              </a:ext>
            </a:extLst>
          </p:cNvPr>
          <p:cNvSpPr txBox="1"/>
          <p:nvPr/>
        </p:nvSpPr>
        <p:spPr>
          <a:xfrm>
            <a:off x="2407640" y="3882803"/>
            <a:ext cx="87664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Как на сцене в театре нужно </a:t>
            </a:r>
            <a:r>
              <a:rPr lang="ru-RU" sz="1400" dirty="0">
                <a:solidFill>
                  <a:srgbClr val="C00000"/>
                </a:solidFill>
              </a:rPr>
              <a:t>задать начальное положение и видимость </a:t>
            </a:r>
            <a:r>
              <a:rPr lang="ru-RU" sz="1400" dirty="0"/>
              <a:t>все героев, ведь на сцене каждый должен занимать свое место и выходить на сцену в свой момент времени.</a:t>
            </a:r>
          </a:p>
          <a:p>
            <a:r>
              <a:rPr lang="ru-RU" sz="1400" dirty="0"/>
              <a:t>Для этого воспользуемся командами Спрятаться/Показаться и Перейти в х___ и у ____.</a:t>
            </a:r>
          </a:p>
          <a:p>
            <a:endParaRPr lang="ru-RU" sz="1400" dirty="0"/>
          </a:p>
          <a:p>
            <a:r>
              <a:rPr lang="ru-RU" sz="1400" dirty="0"/>
              <a:t>Посмотрите внимательно на свойства спрайта, укажите </a:t>
            </a:r>
            <a:r>
              <a:rPr lang="ru-RU" sz="1400" dirty="0">
                <a:solidFill>
                  <a:srgbClr val="C00000"/>
                </a:solidFill>
              </a:rPr>
              <a:t>понятные Вам названия</a:t>
            </a:r>
            <a:r>
              <a:rPr lang="ru-RU" sz="1400" dirty="0"/>
              <a:t> каждого спрайта, так будет легче обращаться к героям.</a:t>
            </a:r>
          </a:p>
          <a:p>
            <a:endParaRPr lang="ru-RU" sz="1400" dirty="0"/>
          </a:p>
          <a:p>
            <a:r>
              <a:rPr lang="ru-RU" sz="1400" dirty="0"/>
              <a:t>Заметьте, что при выборе спрайта </a:t>
            </a:r>
            <a:r>
              <a:rPr lang="ru-RU" sz="1400" dirty="0">
                <a:solidFill>
                  <a:srgbClr val="C00000"/>
                </a:solidFill>
              </a:rPr>
              <a:t>меняются  координаты</a:t>
            </a:r>
            <a:r>
              <a:rPr lang="ru-RU" sz="1400" dirty="0"/>
              <a:t>, соответствующие текущему положению и эти координаты автоматически меняются и в командах в списке слева на панели команд. Перемещая спрайт в нужное положение вы легко вычислите нужные вам координаты для размещения и передвижения героев.</a:t>
            </a:r>
          </a:p>
        </p:txBody>
      </p:sp>
    </p:spTree>
    <p:extLst>
      <p:ext uri="{BB962C8B-B14F-4D97-AF65-F5344CB8AC3E}">
        <p14:creationId xmlns:p14="http://schemas.microsoft.com/office/powerpoint/2010/main" val="302238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20B3D6-686A-440F-8226-4332C6D39964}"/>
              </a:ext>
            </a:extLst>
          </p:cNvPr>
          <p:cNvSpPr/>
          <p:nvPr/>
        </p:nvSpPr>
        <p:spPr>
          <a:xfrm>
            <a:off x="4079868" y="369404"/>
            <a:ext cx="51732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Управление событиями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2262B8-2C49-4F37-B301-BDE81B89A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87" t="19082" r="1123" b="11927"/>
          <a:stretch/>
        </p:blipFill>
        <p:spPr>
          <a:xfrm>
            <a:off x="1669409" y="1865042"/>
            <a:ext cx="5343787" cy="294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EC139F-46DF-4682-A981-94F6586408BE}"/>
              </a:ext>
            </a:extLst>
          </p:cNvPr>
          <p:cNvSpPr txBox="1"/>
          <p:nvPr/>
        </p:nvSpPr>
        <p:spPr>
          <a:xfrm>
            <a:off x="2172749" y="954179"/>
            <a:ext cx="9680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управления событиями есть очень удобные команды: </a:t>
            </a:r>
            <a:r>
              <a:rPr lang="ru-RU" dirty="0">
                <a:solidFill>
                  <a:srgbClr val="C00000"/>
                </a:solidFill>
              </a:rPr>
              <a:t>Передат</a:t>
            </a:r>
            <a:r>
              <a:rPr lang="ru-RU" dirty="0"/>
              <a:t>ь (сообщение) и </a:t>
            </a:r>
            <a:r>
              <a:rPr lang="ru-RU" dirty="0">
                <a:solidFill>
                  <a:srgbClr val="C00000"/>
                </a:solidFill>
              </a:rPr>
              <a:t>Когда я получу </a:t>
            </a:r>
            <a:r>
              <a:rPr lang="ru-RU" dirty="0"/>
              <a:t>(сообщение). Для каждого события можно создавать свое новое сообщение.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12E45B-E1E2-49C4-826D-4B4A5AE794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79" t="23338" b="30398"/>
          <a:stretch/>
        </p:blipFill>
        <p:spPr>
          <a:xfrm>
            <a:off x="6096000" y="4068657"/>
            <a:ext cx="5061358" cy="2277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C625B365-D7C4-4667-A341-C39B5D59CD05}"/>
              </a:ext>
            </a:extLst>
          </p:cNvPr>
          <p:cNvSpPr/>
          <p:nvPr/>
        </p:nvSpPr>
        <p:spPr>
          <a:xfrm>
            <a:off x="1454091" y="4202879"/>
            <a:ext cx="1619076" cy="6964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8370450-18F2-4DA5-9385-1F162AC15E93}"/>
              </a:ext>
            </a:extLst>
          </p:cNvPr>
          <p:cNvSpPr/>
          <p:nvPr/>
        </p:nvSpPr>
        <p:spPr>
          <a:xfrm>
            <a:off x="6096000" y="4345585"/>
            <a:ext cx="943762" cy="4110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9F0F7-849B-4C2F-B7D2-14A7C29FF728}"/>
              </a:ext>
            </a:extLst>
          </p:cNvPr>
          <p:cNvSpPr txBox="1"/>
          <p:nvPr/>
        </p:nvSpPr>
        <p:spPr>
          <a:xfrm>
            <a:off x="7566870" y="2144013"/>
            <a:ext cx="4420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 помощью этих двух команд легко можно запланировать и выполнить действия героев в нужный момент времени.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DD120874-48B7-4C81-9DCF-04376742EF05}"/>
              </a:ext>
            </a:extLst>
          </p:cNvPr>
          <p:cNvSpPr/>
          <p:nvPr/>
        </p:nvSpPr>
        <p:spPr>
          <a:xfrm rot="13836059">
            <a:off x="2174694" y="4984613"/>
            <a:ext cx="581109" cy="279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910D85-15BA-471E-A136-DB196CA6183B}"/>
              </a:ext>
            </a:extLst>
          </p:cNvPr>
          <p:cNvSpPr txBox="1"/>
          <p:nvPr/>
        </p:nvSpPr>
        <p:spPr>
          <a:xfrm>
            <a:off x="1454091" y="5301145"/>
            <a:ext cx="18204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Передать (сообщение).</a:t>
            </a:r>
          </a:p>
          <a:p>
            <a:r>
              <a:rPr lang="ru-RU" dirty="0"/>
              <a:t>Создать новое сообщение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D61003D1-90AA-493D-ACC8-E41C3F6E37B2}"/>
              </a:ext>
            </a:extLst>
          </p:cNvPr>
          <p:cNvSpPr/>
          <p:nvPr/>
        </p:nvSpPr>
        <p:spPr>
          <a:xfrm rot="19063756">
            <a:off x="5913192" y="4822493"/>
            <a:ext cx="581109" cy="279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F7DA08-FEF7-4131-9024-2000C29068AD}"/>
              </a:ext>
            </a:extLst>
          </p:cNvPr>
          <p:cNvSpPr txBox="1"/>
          <p:nvPr/>
        </p:nvSpPr>
        <p:spPr>
          <a:xfrm>
            <a:off x="5387129" y="5207652"/>
            <a:ext cx="1820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Когда я получу (сообщение)</a:t>
            </a:r>
          </a:p>
        </p:txBody>
      </p:sp>
    </p:spTree>
    <p:extLst>
      <p:ext uri="{BB962C8B-B14F-4D97-AF65-F5344CB8AC3E}">
        <p14:creationId xmlns:p14="http://schemas.microsoft.com/office/powerpoint/2010/main" val="4174335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CAFD36-37B0-4FBD-AA30-A191710A82E7}"/>
              </a:ext>
            </a:extLst>
          </p:cNvPr>
          <p:cNvSpPr/>
          <p:nvPr/>
        </p:nvSpPr>
        <p:spPr>
          <a:xfrm>
            <a:off x="2548625" y="226791"/>
            <a:ext cx="83391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Сохранение и публикация разработки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FCC5F7-C4E1-44CE-AE1F-2E8CBCC3C867}"/>
              </a:ext>
            </a:extLst>
          </p:cNvPr>
          <p:cNvSpPr txBox="1"/>
          <p:nvPr/>
        </p:nvSpPr>
        <p:spPr>
          <a:xfrm>
            <a:off x="2732040" y="811566"/>
            <a:ext cx="7972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Наш проект усложняется и конечно для постоянной работы с ним его нужно сохранять. Для этого есть 2 способа: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Файл – Сохранить на свой компьютер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Регистрация (при регистрации работа сохраняется автоматически в личном кабинете).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  <a:p>
            <a:r>
              <a:rPr lang="ru-RU" sz="1600" dirty="0"/>
              <a:t>После регистрации у вас появляется возможность поделиться своим проектом. В правом угу появиться кнопка Поделиться и ссылка на проект, которой можно</a:t>
            </a:r>
            <a:r>
              <a:rPr lang="en-US" sz="1600" dirty="0"/>
              <a:t> </a:t>
            </a:r>
            <a:r>
              <a:rPr lang="ru-RU" sz="1600" dirty="0"/>
              <a:t>поделиться с друзьями или отправить на конкурс.</a:t>
            </a:r>
            <a:r>
              <a:rPr lang="en-US" sz="1600" dirty="0"/>
              <a:t> </a:t>
            </a:r>
            <a:r>
              <a:rPr lang="ru-RU" sz="1600" dirty="0"/>
              <a:t>Но эта кнопка появиться только после подтверждения электронного адреса.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BC2AA1-FB55-488C-BFD3-87EA271129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6" t="6112" b="54224"/>
          <a:stretch/>
        </p:blipFill>
        <p:spPr>
          <a:xfrm>
            <a:off x="2548625" y="3805914"/>
            <a:ext cx="8967832" cy="2102061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2D905B59-BDFA-4112-920A-B1E594D51A6F}"/>
              </a:ext>
            </a:extLst>
          </p:cNvPr>
          <p:cNvSpPr/>
          <p:nvPr/>
        </p:nvSpPr>
        <p:spPr>
          <a:xfrm>
            <a:off x="2656539" y="4613663"/>
            <a:ext cx="1244342" cy="4865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6F12045-A073-43DF-A75D-0160BAFC7A98}"/>
              </a:ext>
            </a:extLst>
          </p:cNvPr>
          <p:cNvSpPr/>
          <p:nvPr/>
        </p:nvSpPr>
        <p:spPr>
          <a:xfrm>
            <a:off x="4946734" y="3707605"/>
            <a:ext cx="1244342" cy="4865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85FD7C3-3AE9-4ED7-A0A0-D64E6AC1A12F}"/>
              </a:ext>
            </a:extLst>
          </p:cNvPr>
          <p:cNvSpPr/>
          <p:nvPr/>
        </p:nvSpPr>
        <p:spPr>
          <a:xfrm>
            <a:off x="10542191" y="3707605"/>
            <a:ext cx="1244342" cy="4865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29872120-143F-4120-AEA2-00CDECD5D132}"/>
              </a:ext>
            </a:extLst>
          </p:cNvPr>
          <p:cNvSpPr/>
          <p:nvPr/>
        </p:nvSpPr>
        <p:spPr>
          <a:xfrm flipH="1">
            <a:off x="3900881" y="4735302"/>
            <a:ext cx="835519" cy="243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D3BE423D-E997-4359-ABDF-65DBFA15B774}"/>
              </a:ext>
            </a:extLst>
          </p:cNvPr>
          <p:cNvSpPr/>
          <p:nvPr/>
        </p:nvSpPr>
        <p:spPr>
          <a:xfrm rot="2502198" flipH="1">
            <a:off x="5708551" y="4244921"/>
            <a:ext cx="835519" cy="243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FE8BBFF2-8A51-456C-B40C-96BE9CE1FF04}"/>
              </a:ext>
            </a:extLst>
          </p:cNvPr>
          <p:cNvSpPr/>
          <p:nvPr/>
        </p:nvSpPr>
        <p:spPr>
          <a:xfrm rot="8111858" flipH="1">
            <a:off x="10001384" y="4449668"/>
            <a:ext cx="936703" cy="243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0EDAA7-B63C-4D8D-8F8D-0CB690517AF0}"/>
              </a:ext>
            </a:extLst>
          </p:cNvPr>
          <p:cNvSpPr txBox="1"/>
          <p:nvPr/>
        </p:nvSpPr>
        <p:spPr>
          <a:xfrm>
            <a:off x="3453494" y="5068503"/>
            <a:ext cx="149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Сохранить проект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8D8970-AA01-45DC-981B-75AB4CB39A97}"/>
              </a:ext>
            </a:extLst>
          </p:cNvPr>
          <p:cNvSpPr txBox="1"/>
          <p:nvPr/>
        </p:nvSpPr>
        <p:spPr>
          <a:xfrm>
            <a:off x="5772513" y="4664482"/>
            <a:ext cx="1853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Опубликовать проект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16258C-B247-4F1E-9BC6-1A6C193DF59D}"/>
              </a:ext>
            </a:extLst>
          </p:cNvPr>
          <p:cNvSpPr txBox="1"/>
          <p:nvPr/>
        </p:nvSpPr>
        <p:spPr>
          <a:xfrm>
            <a:off x="9311283" y="4953132"/>
            <a:ext cx="1853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Личный кабинет</a:t>
            </a:r>
          </a:p>
        </p:txBody>
      </p:sp>
    </p:spTree>
    <p:extLst>
      <p:ext uri="{BB962C8B-B14F-4D97-AF65-F5344CB8AC3E}">
        <p14:creationId xmlns:p14="http://schemas.microsoft.com/office/powerpoint/2010/main" val="971006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15F992-BBE7-4513-87F3-E567D47F8062}"/>
              </a:ext>
            </a:extLst>
          </p:cNvPr>
          <p:cNvSpPr/>
          <p:nvPr/>
        </p:nvSpPr>
        <p:spPr>
          <a:xfrm>
            <a:off x="4193682" y="369404"/>
            <a:ext cx="49455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Практическая работа: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11A702-9BA6-4CDA-931F-E422E1FF88E2}"/>
              </a:ext>
            </a:extLst>
          </p:cNvPr>
          <p:cNvSpPr txBox="1"/>
          <p:nvPr/>
        </p:nvSpPr>
        <p:spPr>
          <a:xfrm>
            <a:off x="2491530" y="1266738"/>
            <a:ext cx="9269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Домашнее задание:</a:t>
            </a:r>
          </a:p>
          <a:p>
            <a:r>
              <a:rPr lang="ru-RU" dirty="0"/>
              <a:t>Параграф 2.2. Задание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3FA888-5446-4CC2-ABDC-B011BACDA2D5}"/>
              </a:ext>
            </a:extLst>
          </p:cNvPr>
          <p:cNvSpPr txBox="1"/>
          <p:nvPr/>
        </p:nvSpPr>
        <p:spPr>
          <a:xfrm>
            <a:off x="2348916" y="2348917"/>
            <a:ext cx="92698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Сейчас Вам необходимо выполнить практическую работу</a:t>
            </a:r>
            <a:r>
              <a:rPr lang="ru-RU" dirty="0"/>
              <a:t>. </a:t>
            </a:r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Создать сцену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Выбрать или нарисовать несколько героев (спрайтов)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Задать их начальное состояние (видимость, начальное положение и размер)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Создать сюжет (реплики, движение,  появление и уход)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Сохранить свой проект на ПК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Зарегистрироваться на сайте, подтвердить адрес электронной почты, опубликовать свою работу и прислать ссылку на </a:t>
            </a:r>
            <a:r>
              <a:rPr lang="ru-RU" dirty="0" err="1"/>
              <a:t>неее</a:t>
            </a:r>
            <a:r>
              <a:rPr lang="ru-RU" dirty="0"/>
              <a:t> учителю на электронную почту.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38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78">
            <a:extLst>
              <a:ext uri="{FF2B5EF4-FFF2-40B4-BE49-F238E27FC236}">
                <a16:creationId xmlns:a16="http://schemas.microsoft.com/office/drawing/2014/main" id="{A838D713-4C58-4D51-841C-E2CCE6208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162" y="853800"/>
            <a:ext cx="835183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>
                <a:latin typeface="Arial" panose="020B0604020202020204" pitchFamily="34" charset="0"/>
              </a:rPr>
              <a:t>Исполнитель Робот действует на клетчатом поле, между соседними клетками которого могут стоять стены. Робот передвигается по клеткам поля и может выполнять следующие команды, которым присвоены  номера:</a:t>
            </a:r>
          </a:p>
          <a:p>
            <a:pPr algn="just" eaLnBrk="1" hangingPunct="1">
              <a:spcBef>
                <a:spcPct val="10000"/>
              </a:spcBef>
              <a:buFontTx/>
              <a:buNone/>
            </a:pPr>
            <a:r>
              <a:rPr lang="ru-RU" altLang="ru-RU" sz="2300" dirty="0">
                <a:latin typeface="Arial" panose="020B0604020202020204" pitchFamily="34" charset="0"/>
              </a:rPr>
              <a:t>1 - Вверх</a:t>
            </a:r>
          </a:p>
          <a:p>
            <a:pPr algn="just" eaLnBrk="1" hangingPunct="1">
              <a:spcBef>
                <a:spcPct val="10000"/>
              </a:spcBef>
              <a:buFontTx/>
              <a:buNone/>
            </a:pPr>
            <a:r>
              <a:rPr lang="ru-RU" altLang="ru-RU" sz="2300" dirty="0">
                <a:latin typeface="Arial" panose="020B0604020202020204" pitchFamily="34" charset="0"/>
              </a:rPr>
              <a:t>2 - Вниз</a:t>
            </a:r>
          </a:p>
          <a:p>
            <a:pPr algn="just" eaLnBrk="1" hangingPunct="1">
              <a:spcBef>
                <a:spcPct val="10000"/>
              </a:spcBef>
              <a:buFontTx/>
              <a:buNone/>
            </a:pPr>
            <a:r>
              <a:rPr lang="ru-RU" altLang="ru-RU" sz="2300" dirty="0">
                <a:latin typeface="Arial" panose="020B0604020202020204" pitchFamily="34" charset="0"/>
              </a:rPr>
              <a:t>3 - Вправо</a:t>
            </a: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ru-RU" altLang="ru-RU" sz="2300" dirty="0">
                <a:latin typeface="Arial" panose="020B0604020202020204" pitchFamily="34" charset="0"/>
              </a:rPr>
              <a:t>4 - Влево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>
                <a:latin typeface="Arial" panose="020B0604020202020204" pitchFamily="34" charset="0"/>
              </a:rPr>
              <a:t>При выполнении каждой такой команды Робот перемещается в соседнюю клетку в указанном направлении. Если же в этом направлении между клетками стоит стена, то Робот разрушается.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>
                <a:latin typeface="Arial" panose="020B0604020202020204" pitchFamily="34" charset="0"/>
              </a:rPr>
              <a:t>В какой клетке должен находиться исполнитель Робот, чтобы после выполнения алгоритма 3241 в неё же и вернуться?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EC9CF0-4CB3-47C3-9394-347C70F437C6}"/>
              </a:ext>
            </a:extLst>
          </p:cNvPr>
          <p:cNvSpPr/>
          <p:nvPr/>
        </p:nvSpPr>
        <p:spPr>
          <a:xfrm>
            <a:off x="4355482" y="182549"/>
            <a:ext cx="44743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Давайте повторим…</a:t>
            </a:r>
          </a:p>
        </p:txBody>
      </p:sp>
    </p:spTree>
    <p:extLst>
      <p:ext uri="{BB962C8B-B14F-4D97-AF65-F5344CB8AC3E}">
        <p14:creationId xmlns:p14="http://schemas.microsoft.com/office/powerpoint/2010/main" val="43164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74">
            <a:extLst>
              <a:ext uri="{FF2B5EF4-FFF2-40B4-BE49-F238E27FC236}">
                <a16:creationId xmlns:a16="http://schemas.microsoft.com/office/drawing/2014/main" id="{ED91093A-BC69-4102-84DC-9E724A5C5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525" y="535781"/>
            <a:ext cx="8353425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Arial" panose="020B0604020202020204" pitchFamily="34" charset="0"/>
              </a:rPr>
              <a:t>Некоторый алгоритм получает из одной цепочки символов новую цепочку следующим образом. </a:t>
            </a:r>
            <a:endParaRPr lang="en-US" altLang="ru-RU" sz="22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Arial" panose="020B0604020202020204" pitchFamily="34" charset="0"/>
              </a:rPr>
              <a:t>Сначала записывается исходная цепочка символов, после нее записывается исходная цепочка символов в обратном порядке, затем записывается буква, следующая в русском алфавите за той буквой, которая в исходной цепочке стояла на последнем месте. Если в исходной цепочке на последнем месте стоит буква Я, то в качестве следующей</a:t>
            </a:r>
            <a:r>
              <a:rPr lang="en-US" altLang="ru-RU" sz="2200" dirty="0">
                <a:latin typeface="Arial" panose="020B0604020202020204" pitchFamily="34" charset="0"/>
              </a:rPr>
              <a:t> </a:t>
            </a:r>
            <a:r>
              <a:rPr lang="ru-RU" altLang="ru-RU" sz="2200" dirty="0">
                <a:latin typeface="Arial" panose="020B0604020202020204" pitchFamily="34" charset="0"/>
              </a:rPr>
              <a:t>буквы записывается буква А. </a:t>
            </a:r>
            <a:endParaRPr lang="en-US" altLang="ru-RU" sz="22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Arial" panose="020B0604020202020204" pitchFamily="34" charset="0"/>
              </a:rPr>
              <a:t>Получившаяся цепочка является результатом работы алгоритма. Например, если исходная цепочка символов была ДОМ, то результатом работы алгоритма будет цепочка ДОММОДН. </a:t>
            </a:r>
            <a:endParaRPr lang="en-US" altLang="ru-RU" sz="22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Arial" panose="020B0604020202020204" pitchFamily="34" charset="0"/>
              </a:rPr>
              <a:t>Дана цепочка символов КОМ. Сколько букв О будет в цепочке символов, которая получится, если применить алгоритм к данной цепочке, а затем ещё раз применить алгоритм к результату его работы?</a:t>
            </a:r>
          </a:p>
        </p:txBody>
      </p:sp>
    </p:spTree>
    <p:extLst>
      <p:ext uri="{BB962C8B-B14F-4D97-AF65-F5344CB8AC3E}">
        <p14:creationId xmlns:p14="http://schemas.microsoft.com/office/powerpoint/2010/main" val="261903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D8B2259-1CA7-4BD8-B0A7-AD1593C5F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1593" y="2691234"/>
            <a:ext cx="2663825" cy="863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rgbClr val="FFFFFF"/>
                </a:solidFill>
                <a:latin typeface="Arial" charset="0"/>
                <a:cs typeface="Arial" charset="0"/>
              </a:rPr>
              <a:t>Алгоритмический </a:t>
            </a:r>
          </a:p>
          <a:p>
            <a:pPr algn="ctr">
              <a:defRPr/>
            </a:pPr>
            <a:r>
              <a:rPr lang="ru-RU" sz="2200" b="1">
                <a:solidFill>
                  <a:srgbClr val="FFFFFF"/>
                </a:solidFill>
                <a:latin typeface="Arial" charset="0"/>
                <a:cs typeface="Arial" charset="0"/>
              </a:rPr>
              <a:t>язык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B80A8A7-C636-4266-B7F8-D30F5662D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180" y="2691234"/>
            <a:ext cx="1943100" cy="863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 b="1" dirty="0">
                <a:solidFill>
                  <a:srgbClr val="FFFFFF"/>
                </a:solidFill>
                <a:latin typeface="Arial" charset="0"/>
                <a:cs typeface="Arial" charset="0"/>
              </a:rPr>
              <a:t>Словесный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567482A-B012-457D-BD9C-939ECAD3F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130" y="2691234"/>
            <a:ext cx="1943100" cy="863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 b="1">
                <a:solidFill>
                  <a:srgbClr val="FFFFFF"/>
                </a:solidFill>
                <a:latin typeface="Arial" charset="0"/>
                <a:cs typeface="Arial" charset="0"/>
              </a:rPr>
              <a:t>Блок-схема</a:t>
            </a:r>
          </a:p>
        </p:txBody>
      </p:sp>
      <p:sp>
        <p:nvSpPr>
          <p:cNvPr id="7" name="Line 28">
            <a:extLst>
              <a:ext uri="{FF2B5EF4-FFF2-40B4-BE49-F238E27FC236}">
                <a16:creationId xmlns:a16="http://schemas.microsoft.com/office/drawing/2014/main" id="{7D34A0C7-A148-4E6B-832E-6F5E0EF1D5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6680" y="1970509"/>
            <a:ext cx="2449513" cy="72072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29FFFD9A-2B27-4464-BD05-562CD6A572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76193" y="1970509"/>
            <a:ext cx="2663825" cy="72072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32F6E7A7-B12C-4C05-9103-BFFF256A76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74605" y="1970509"/>
            <a:ext cx="1588" cy="720725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1614E08-C375-4AF3-A761-27D67D6AB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118" y="1394247"/>
            <a:ext cx="4826000" cy="5762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Способы записи алгоритмов</a:t>
            </a: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24A7EA28-1FEB-4BDB-B2A9-B15F73C23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180" y="4202534"/>
            <a:ext cx="1944688" cy="11525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Обычный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разговорный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язык </a:t>
            </a:r>
          </a:p>
        </p:txBody>
      </p:sp>
      <p:sp>
        <p:nvSpPr>
          <p:cNvPr id="12" name="AutoShape 14">
            <a:extLst>
              <a:ext uri="{FF2B5EF4-FFF2-40B4-BE49-F238E27FC236}">
                <a16:creationId xmlns:a16="http://schemas.microsoft.com/office/drawing/2014/main" id="{E32CB92B-0998-4815-BA82-DAB623AE1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230" y="4202534"/>
            <a:ext cx="2378075" cy="11525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Геометрические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фигуры </a:t>
            </a:r>
          </a:p>
        </p:txBody>
      </p:sp>
      <p:sp>
        <p:nvSpPr>
          <p:cNvPr id="13" name="AutoShape 15">
            <a:extLst>
              <a:ext uri="{FF2B5EF4-FFF2-40B4-BE49-F238E27FC236}">
                <a16:creationId xmlns:a16="http://schemas.microsoft.com/office/drawing/2014/main" id="{D29D0036-02D4-4F22-B337-AEBFA78DB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055" y="4202534"/>
            <a:ext cx="2378075" cy="115252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Слова имеют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заданный смысл 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способ записи </a:t>
            </a:r>
          </a:p>
        </p:txBody>
      </p:sp>
      <p:sp>
        <p:nvSpPr>
          <p:cNvPr id="14" name="AutoShape 19">
            <a:extLst>
              <a:ext uri="{FF2B5EF4-FFF2-40B4-BE49-F238E27FC236}">
                <a16:creationId xmlns:a16="http://schemas.microsoft.com/office/drawing/2014/main" id="{25713268-E002-4404-9AF8-DE44AEB09B85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3962698" y="3774353"/>
            <a:ext cx="430212" cy="134049"/>
          </a:xfrm>
          <a:prstGeom prst="rightArrow">
            <a:avLst>
              <a:gd name="adj1" fmla="val 50000"/>
              <a:gd name="adj2" fmla="val 201994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5" name="AutoShape 20">
            <a:extLst>
              <a:ext uri="{FF2B5EF4-FFF2-40B4-BE49-F238E27FC236}">
                <a16:creationId xmlns:a16="http://schemas.microsoft.com/office/drawing/2014/main" id="{3A626728-AA8A-4F0B-B0B4-1DC2BBD0EE4A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6555089" y="3774352"/>
            <a:ext cx="430212" cy="134051"/>
          </a:xfrm>
          <a:prstGeom prst="rightArrow">
            <a:avLst>
              <a:gd name="adj1" fmla="val 50000"/>
              <a:gd name="adj2" fmla="val 20199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6" name="AutoShape 21">
            <a:extLst>
              <a:ext uri="{FF2B5EF4-FFF2-40B4-BE49-F238E27FC236}">
                <a16:creationId xmlns:a16="http://schemas.microsoft.com/office/drawing/2014/main" id="{13E6F7D6-9686-4E98-8197-BF0AC146836A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9220500" y="3774352"/>
            <a:ext cx="430212" cy="134052"/>
          </a:xfrm>
          <a:prstGeom prst="rightArrow">
            <a:avLst>
              <a:gd name="adj1" fmla="val 50000"/>
              <a:gd name="adj2" fmla="val 201994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A5A20F3-8E36-445C-A2D9-9DC3C594FEA5}"/>
              </a:ext>
            </a:extLst>
          </p:cNvPr>
          <p:cNvSpPr/>
          <p:nvPr/>
        </p:nvSpPr>
        <p:spPr>
          <a:xfrm>
            <a:off x="3709601" y="228954"/>
            <a:ext cx="62552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Способы записи алгоритмов</a:t>
            </a:r>
          </a:p>
        </p:txBody>
      </p:sp>
    </p:spTree>
    <p:extLst>
      <p:ext uri="{BB962C8B-B14F-4D97-AF65-F5344CB8AC3E}">
        <p14:creationId xmlns:p14="http://schemas.microsoft.com/office/powerpoint/2010/main" val="128898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A5E81370-A6EE-459E-974F-F410A5E98AF4}"/>
              </a:ext>
            </a:extLst>
          </p:cNvPr>
          <p:cNvSpPr>
            <a:spLocks/>
          </p:cNvSpPr>
          <p:nvPr/>
        </p:nvSpPr>
        <p:spPr bwMode="auto">
          <a:xfrm>
            <a:off x="2769008" y="138113"/>
            <a:ext cx="79311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0070C0"/>
                </a:solidFill>
              </a:rPr>
              <a:t>Словесное описание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A0E1A70D-9D02-419A-8FC7-B2C8AF33E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870" y="790575"/>
            <a:ext cx="835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200" b="1" i="1" dirty="0">
                <a:solidFill>
                  <a:srgbClr val="C00000"/>
                </a:solidFill>
                <a:latin typeface="Arial" panose="020B0604020202020204" pitchFamily="34" charset="0"/>
              </a:rPr>
              <a:t>Словесное описание</a:t>
            </a:r>
            <a:r>
              <a:rPr lang="ru-RU" altLang="ru-RU" sz="22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200" dirty="0">
                <a:latin typeface="Arial" panose="020B0604020202020204" pitchFamily="34" charset="0"/>
              </a:rPr>
              <a:t>- самая простая запись алгоритма в виде набора высказываний на обычном разговорном языке.</a:t>
            </a:r>
          </a:p>
        </p:txBody>
      </p:sp>
      <p:pic>
        <p:nvPicPr>
          <p:cNvPr id="4" name="Picture 27" descr="http://school.xvatit.com/images/8/84/Euclid_2.jpg">
            <a:extLst>
              <a:ext uri="{FF2B5EF4-FFF2-40B4-BE49-F238E27FC236}">
                <a16:creationId xmlns:a16="http://schemas.microsoft.com/office/drawing/2014/main" id="{30344D73-3666-4F96-A8CB-8879AB02B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586" y="1963971"/>
            <a:ext cx="22987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5">
            <a:extLst>
              <a:ext uri="{FF2B5EF4-FFF2-40B4-BE49-F238E27FC236}">
                <a16:creationId xmlns:a16="http://schemas.microsoft.com/office/drawing/2014/main" id="{3068224D-D91C-4AD4-B6D2-9B36D8926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870" y="1628775"/>
            <a:ext cx="58324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100" b="1" u="sng" dirty="0">
                <a:latin typeface="Arial" panose="020B0604020202020204" pitchFamily="34" charset="0"/>
              </a:rPr>
              <a:t>Пример</a:t>
            </a:r>
            <a:r>
              <a:rPr lang="ru-RU" altLang="ru-RU" sz="2100" dirty="0">
                <a:latin typeface="Arial" panose="020B0604020202020204" pitchFamily="34" charset="0"/>
              </a:rPr>
              <a:t>. Словесное описание алгоритма нахождения наибольшего общего делителя (НОД) пары целых чисел (алгоритм Евклида).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B876E7C9-CE0D-43CE-BCFA-326C9E54E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869" y="2900843"/>
            <a:ext cx="5832475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100" dirty="0">
                <a:latin typeface="Arial" panose="020B0604020202020204" pitchFamily="34" charset="0"/>
              </a:rPr>
              <a:t>Чтобы найти НОД двух чисел, составьте таблицу из двух столбцов и назовите столбцы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100" dirty="0">
                <a:latin typeface="Arial" panose="020B0604020202020204" pitchFamily="34" charset="0"/>
              </a:rPr>
              <a:t> и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altLang="ru-RU" sz="2100" dirty="0">
                <a:latin typeface="Arial" panose="020B0604020202020204" pitchFamily="34" charset="0"/>
              </a:rPr>
              <a:t>. Запишите первое из заданных чисел в столбец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altLang="ru-RU" sz="2100" dirty="0">
                <a:latin typeface="Arial" panose="020B0604020202020204" pitchFamily="34" charset="0"/>
              </a:rPr>
              <a:t>, а второе - в столбец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altLang="ru-RU" sz="2100" dirty="0">
                <a:latin typeface="Arial" panose="020B0604020202020204" pitchFamily="34" charset="0"/>
              </a:rPr>
              <a:t>. Если данные числа не равны, замените большее из них на результат вычитания из большего числа меньшего.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100" dirty="0">
                <a:latin typeface="Arial" panose="020B0604020202020204" pitchFamily="34" charset="0"/>
              </a:rPr>
              <a:t>Повторяйте такие замены до тех пор, пока числа не окажутся равными, после чего число из столбца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altLang="ru-RU" sz="2100" dirty="0">
                <a:latin typeface="Arial" panose="020B0604020202020204" pitchFamily="34" charset="0"/>
              </a:rPr>
              <a:t> считайте искомым результатом.</a:t>
            </a:r>
          </a:p>
        </p:txBody>
      </p:sp>
    </p:spTree>
    <p:extLst>
      <p:ext uri="{BB962C8B-B14F-4D97-AF65-F5344CB8AC3E}">
        <p14:creationId xmlns:p14="http://schemas.microsoft.com/office/powerpoint/2010/main" val="369465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6B027A-B1F8-44BB-94CE-4F9C25C79348}"/>
              </a:ext>
            </a:extLst>
          </p:cNvPr>
          <p:cNvSpPr/>
          <p:nvPr/>
        </p:nvSpPr>
        <p:spPr>
          <a:xfrm>
            <a:off x="2421622" y="1550628"/>
            <a:ext cx="977037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Режим дня школьника</a:t>
            </a:r>
          </a:p>
          <a:p>
            <a:pPr algn="ctr"/>
            <a:endParaRPr lang="ru-RU" b="1" dirty="0">
              <a:solidFill>
                <a:srgbClr val="326BA0"/>
              </a:solidFill>
              <a:latin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7.00               - Подъем </a:t>
            </a:r>
          </a:p>
          <a:p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7.00-7.30       - Утренняя зарядка, водные процедуры, уборка постели, туалет</a:t>
            </a:r>
          </a:p>
          <a:p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7.30 -7.50      - Утренний завтрак</a:t>
            </a:r>
          </a:p>
          <a:p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7.50 - 8.20     - Дорога в школу или утренняя прогулка до начала занятий в школе</a:t>
            </a:r>
          </a:p>
          <a:p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8.30 - 12.30   - Занятия в школе</a:t>
            </a:r>
          </a:p>
          <a:p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12.30 - 13.00 - Дорога из школы или прогулка после занятий в школе</a:t>
            </a:r>
          </a:p>
          <a:p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13.00 -13.30  - Обед </a:t>
            </a:r>
          </a:p>
          <a:p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13.30 - 14.30 - Послеобеденный отдых или сон </a:t>
            </a:r>
          </a:p>
          <a:p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14.30 - 16.00 - Прогулка или игры и спортивные занятия на воздухе</a:t>
            </a:r>
          </a:p>
          <a:p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16.00 - 16.15 - Полдник</a:t>
            </a:r>
          </a:p>
          <a:p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16.15 - 17.30 - Приготовление домашних заданий</a:t>
            </a:r>
          </a:p>
          <a:p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17.30 - 19.00 - Прогулки на свежем воздухе</a:t>
            </a:r>
          </a:p>
          <a:p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19.00 - 20.00 - Ужин и свободные занятия (чтение, музыкальные занятия, спокойные игр и т.д.)</a:t>
            </a:r>
          </a:p>
          <a:p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20.30             - Приготовление ко сну</a:t>
            </a:r>
          </a:p>
          <a:p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</a:rPr>
              <a:t>22.00             - Сон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6E9DF7-4719-4513-B8DE-D74A8B2EBE05}"/>
              </a:ext>
            </a:extLst>
          </p:cNvPr>
          <p:cNvSpPr/>
          <p:nvPr/>
        </p:nvSpPr>
        <p:spPr>
          <a:xfrm>
            <a:off x="4547133" y="369404"/>
            <a:ext cx="4238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Построчная запись</a:t>
            </a:r>
          </a:p>
        </p:txBody>
      </p:sp>
    </p:spTree>
    <p:extLst>
      <p:ext uri="{BB962C8B-B14F-4D97-AF65-F5344CB8AC3E}">
        <p14:creationId xmlns:p14="http://schemas.microsoft.com/office/powerpoint/2010/main" val="87578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7F7810E4-8A8E-44FF-8B54-6E7341D93BFE}"/>
              </a:ext>
            </a:extLst>
          </p:cNvPr>
          <p:cNvSpPr>
            <a:spLocks/>
          </p:cNvSpPr>
          <p:nvPr/>
        </p:nvSpPr>
        <p:spPr bwMode="auto">
          <a:xfrm>
            <a:off x="2346325" y="418667"/>
            <a:ext cx="7931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0070C0"/>
                </a:solidFill>
              </a:rPr>
              <a:t>Построчная запись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EC1CA366-223C-4B12-8E50-96AD01584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4993050"/>
            <a:ext cx="82089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Arial" panose="020B0604020202020204" pitchFamily="34" charset="0"/>
              </a:rPr>
              <a:t>Кроме слов естественного языка предписания могут содержать математические выражения и формулы.</a:t>
            </a: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3122A579-8C03-4C46-A6F8-8C9455EF6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925" y="1506901"/>
            <a:ext cx="6985000" cy="604838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Arial" panose="020B0604020202020204" pitchFamily="34" charset="0"/>
              </a:rPr>
              <a:t>Каждое предписание записывается с новой строки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FDCD6337-F335-4C67-8103-868E83E48B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6325" y="1751374"/>
            <a:ext cx="0" cy="2089151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6DE4F89B-7F6F-4C10-8E15-9BD003054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925" y="3264264"/>
            <a:ext cx="6985000" cy="10795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latin typeface="Arial" panose="020B0604020202020204" pitchFamily="34" charset="0"/>
              </a:rPr>
              <a:t>Исполнение алгоритма происходит в порядке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latin typeface="Arial" panose="020B0604020202020204" pitchFamily="34" charset="0"/>
              </a:rPr>
              <a:t>возрастания номеров шагов, начиная с первого,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latin typeface="Arial" panose="020B0604020202020204" pitchFamily="34" charset="0"/>
              </a:rPr>
              <a:t>если нет особых указаний</a:t>
            </a: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3E45D079-1EE5-4A9D-9A88-46B8AF6CCB9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778125" y="1319576"/>
            <a:ext cx="0" cy="863600"/>
          </a:xfrm>
          <a:prstGeom prst="line">
            <a:avLst/>
          </a:prstGeom>
          <a:ln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23CC4ECA-AB9E-49EF-936E-715C6109021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778125" y="2256201"/>
            <a:ext cx="0" cy="863600"/>
          </a:xfrm>
          <a:prstGeom prst="line">
            <a:avLst/>
          </a:prstGeom>
          <a:ln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090FA161-8778-4C73-841E-A8766E67F7B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778125" y="3408726"/>
            <a:ext cx="0" cy="863600"/>
          </a:xfrm>
          <a:prstGeom prst="line">
            <a:avLst/>
          </a:prstGeom>
          <a:ln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80132D1C-AC67-4AE4-B098-8886B4C0F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925" y="2436383"/>
            <a:ext cx="6985000" cy="604837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Arial" panose="020B0604020202020204" pitchFamily="34" charset="0"/>
              </a:rPr>
              <a:t>Предписание (шаги) алгоритма нумеруются</a:t>
            </a:r>
          </a:p>
        </p:txBody>
      </p:sp>
    </p:spTree>
    <p:extLst>
      <p:ext uri="{BB962C8B-B14F-4D97-AF65-F5344CB8AC3E}">
        <p14:creationId xmlns:p14="http://schemas.microsoft.com/office/powerpoint/2010/main" val="35281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B1E88A-4EDD-42AA-AE83-769166FE2F49}"/>
              </a:ext>
            </a:extLst>
          </p:cNvPr>
          <p:cNvSpPr/>
          <p:nvPr/>
        </p:nvSpPr>
        <p:spPr>
          <a:xfrm>
            <a:off x="4260727" y="193235"/>
            <a:ext cx="47275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Графический способ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8C29B6-69C1-43E3-837B-70402B342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22" y="1039387"/>
            <a:ext cx="4550081" cy="546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7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498B4298-BEBF-4BD4-A47D-6FAB3CBE30D5}"/>
              </a:ext>
            </a:extLst>
          </p:cNvPr>
          <p:cNvSpPr>
            <a:spLocks/>
          </p:cNvSpPr>
          <p:nvPr/>
        </p:nvSpPr>
        <p:spPr bwMode="auto">
          <a:xfrm>
            <a:off x="2713839" y="175352"/>
            <a:ext cx="82184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0070C0"/>
                </a:solidFill>
              </a:rPr>
              <a:t>Блок-схемы 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A537304-5050-4842-ACB7-C7B6E5F4A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951" y="958122"/>
            <a:ext cx="8280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200" b="1">
                <a:latin typeface="Arial" panose="020B0604020202020204" pitchFamily="34" charset="0"/>
              </a:rPr>
              <a:t>В блок-схеме </a:t>
            </a:r>
            <a:r>
              <a:rPr lang="ru-RU" altLang="ru-RU" sz="2200">
                <a:latin typeface="Arial" panose="020B0604020202020204" pitchFamily="34" charset="0"/>
              </a:rPr>
              <a:t>предписания изображаются с помощью различных геометрических фигур, а последовательность выполнения шагов указывается с помощью линий.</a:t>
            </a:r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607C33D8-8024-4E20-BE46-F04FB14AC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726" y="2397985"/>
            <a:ext cx="1512887" cy="431800"/>
          </a:xfrm>
          <a:prstGeom prst="flowChartTerminator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A0478E5F-5717-4FAF-8FC0-6A207DFA5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726" y="3190147"/>
            <a:ext cx="1436687" cy="431800"/>
          </a:xfrm>
          <a:prstGeom prst="flowChartInputOutpu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F6FC87A-BD08-4B71-A0C1-6DE946B0A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726" y="3982310"/>
            <a:ext cx="1441450" cy="43338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E66E5176-54DF-456C-A28A-0300EE4C2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726" y="4701447"/>
            <a:ext cx="1512887" cy="504825"/>
          </a:xfrm>
          <a:prstGeom prst="flowChartDecision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A5EBC184-8A0D-4852-A821-192497464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4313" y="2469422"/>
            <a:ext cx="568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Блок начала или конца алгоритма 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3D263F6B-B212-4940-81F2-7AEA0EB67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4313" y="3261585"/>
            <a:ext cx="568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Блок ввода или вывода данных 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EA65B67-758F-458E-A617-FAE221EEF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751" y="4053747"/>
            <a:ext cx="568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Блок обработки данных 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A815A91F-5025-43F8-AB65-EFC1CFBBC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751" y="4845910"/>
            <a:ext cx="568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Блок проверки условия</a:t>
            </a:r>
          </a:p>
        </p:txBody>
      </p:sp>
      <p:grpSp>
        <p:nvGrpSpPr>
          <p:cNvPr id="12" name="Group 20">
            <a:extLst>
              <a:ext uri="{FF2B5EF4-FFF2-40B4-BE49-F238E27FC236}">
                <a16:creationId xmlns:a16="http://schemas.microsoft.com/office/drawing/2014/main" id="{723854B1-2E09-4B48-BDC5-289124B81412}"/>
              </a:ext>
            </a:extLst>
          </p:cNvPr>
          <p:cNvGrpSpPr>
            <a:grpSpLocks/>
          </p:cNvGrpSpPr>
          <p:nvPr/>
        </p:nvGrpSpPr>
        <p:grpSpPr bwMode="auto">
          <a:xfrm>
            <a:off x="3228188" y="5638072"/>
            <a:ext cx="1150938" cy="720725"/>
            <a:chOff x="340" y="3475"/>
            <a:chExt cx="725" cy="454"/>
          </a:xfrm>
        </p:grpSpPr>
        <p:sp>
          <p:nvSpPr>
            <p:cNvPr id="13" name="Line 16">
              <a:extLst>
                <a:ext uri="{FF2B5EF4-FFF2-40B4-BE49-F238E27FC236}">
                  <a16:creationId xmlns:a16="http://schemas.microsoft.com/office/drawing/2014/main" id="{87CDD59B-FA48-4DEE-B247-2898582A8D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3702"/>
              <a:ext cx="544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7">
              <a:extLst>
                <a:ext uri="{FF2B5EF4-FFF2-40B4-BE49-F238E27FC236}">
                  <a16:creationId xmlns:a16="http://schemas.microsoft.com/office/drawing/2014/main" id="{2F94F35E-E801-47B1-B187-AB7916CEF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3475"/>
              <a:ext cx="0" cy="454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8">
              <a:extLst>
                <a:ext uri="{FF2B5EF4-FFF2-40B4-BE49-F238E27FC236}">
                  <a16:creationId xmlns:a16="http://schemas.microsoft.com/office/drawing/2014/main" id="{134515F5-3E00-44B0-BFDD-02CE58E4DB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3475"/>
              <a:ext cx="181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9">
              <a:extLst>
                <a:ext uri="{FF2B5EF4-FFF2-40B4-BE49-F238E27FC236}">
                  <a16:creationId xmlns:a16="http://schemas.microsoft.com/office/drawing/2014/main" id="{23D29B8D-1371-4DE8-8C75-A24EDE18F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3929"/>
              <a:ext cx="181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Text Box 21">
            <a:extLst>
              <a:ext uri="{FF2B5EF4-FFF2-40B4-BE49-F238E27FC236}">
                <a16:creationId xmlns:a16="http://schemas.microsoft.com/office/drawing/2014/main" id="{F1B4F1F4-2C02-4CFB-8309-DA750AE7C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4313" y="5709510"/>
            <a:ext cx="568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Блок пояснительных записей </a:t>
            </a:r>
          </a:p>
        </p:txBody>
      </p:sp>
    </p:spTree>
    <p:extLst>
      <p:ext uri="{BB962C8B-B14F-4D97-AF65-F5344CB8AC3E}">
        <p14:creationId xmlns:p14="http://schemas.microsoft.com/office/powerpoint/2010/main" val="232629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7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271</TotalTime>
  <Words>1054</Words>
  <Application>Microsoft Office PowerPoint</Application>
  <PresentationFormat>Широкоэкранный</PresentationFormat>
  <Paragraphs>122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Verdana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paap</dc:creator>
  <cp:lastModifiedBy>paap</cp:lastModifiedBy>
  <cp:revision>13</cp:revision>
  <dcterms:created xsi:type="dcterms:W3CDTF">2020-04-01T08:31:17Z</dcterms:created>
  <dcterms:modified xsi:type="dcterms:W3CDTF">2020-04-02T09:21:10Z</dcterms:modified>
</cp:coreProperties>
</file>